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9F7E10-E7A3-4437-8666-A3D53D856E9E}" type="datetimeFigureOut">
              <a:rPr lang="en-US" smtClean="0"/>
              <a:t>7/2/2020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D53DF-1B0E-4AEB-AED3-D7CBB77F96FC}" type="slidenum">
              <a:rPr lang="en-US" smtClean="0"/>
              <a:t>‹Nr.›</a:t>
            </a:fld>
            <a:endParaRPr lang="en-US"/>
          </a:p>
        </p:txBody>
      </p:sp>
    </p:spTree>
    <p:extLst>
      <p:ext uri="{BB962C8B-B14F-4D97-AF65-F5344CB8AC3E}">
        <p14:creationId xmlns:p14="http://schemas.microsoft.com/office/powerpoint/2010/main" val="144161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9F7E10-E7A3-4437-8666-A3D53D856E9E}" type="datetimeFigureOut">
              <a:rPr lang="en-US" smtClean="0"/>
              <a:t>7/2/2020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D53DF-1B0E-4AEB-AED3-D7CBB77F96FC}" type="slidenum">
              <a:rPr lang="en-US" smtClean="0"/>
              <a:t>‹Nr.›</a:t>
            </a:fld>
            <a:endParaRPr lang="en-US"/>
          </a:p>
        </p:txBody>
      </p:sp>
    </p:spTree>
    <p:extLst>
      <p:ext uri="{BB962C8B-B14F-4D97-AF65-F5344CB8AC3E}">
        <p14:creationId xmlns:p14="http://schemas.microsoft.com/office/powerpoint/2010/main" val="1761475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9F7E10-E7A3-4437-8666-A3D53D856E9E}" type="datetimeFigureOut">
              <a:rPr lang="en-US" smtClean="0"/>
              <a:t>7/2/2020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D53DF-1B0E-4AEB-AED3-D7CBB77F96FC}" type="slidenum">
              <a:rPr lang="en-US" smtClean="0"/>
              <a:t>‹Nr.›</a:t>
            </a:fld>
            <a:endParaRPr lang="en-US"/>
          </a:p>
        </p:txBody>
      </p:sp>
    </p:spTree>
    <p:extLst>
      <p:ext uri="{BB962C8B-B14F-4D97-AF65-F5344CB8AC3E}">
        <p14:creationId xmlns:p14="http://schemas.microsoft.com/office/powerpoint/2010/main" val="2500381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9F7E10-E7A3-4437-8666-A3D53D856E9E}" type="datetimeFigureOut">
              <a:rPr lang="en-US" smtClean="0"/>
              <a:t>7/2/2020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D53DF-1B0E-4AEB-AED3-D7CBB77F96FC}" type="slidenum">
              <a:rPr lang="en-US" smtClean="0"/>
              <a:t>‹Nr.›</a:t>
            </a:fld>
            <a:endParaRPr lang="en-US"/>
          </a:p>
        </p:txBody>
      </p:sp>
    </p:spTree>
    <p:extLst>
      <p:ext uri="{BB962C8B-B14F-4D97-AF65-F5344CB8AC3E}">
        <p14:creationId xmlns:p14="http://schemas.microsoft.com/office/powerpoint/2010/main" val="263336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F7E10-E7A3-4437-8666-A3D53D856E9E}" type="datetimeFigureOut">
              <a:rPr lang="en-US" smtClean="0"/>
              <a:t>7/2/2020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D53DF-1B0E-4AEB-AED3-D7CBB77F96FC}" type="slidenum">
              <a:rPr lang="en-US" smtClean="0"/>
              <a:t>‹Nr.›</a:t>
            </a:fld>
            <a:endParaRPr lang="en-US"/>
          </a:p>
        </p:txBody>
      </p:sp>
    </p:spTree>
    <p:extLst>
      <p:ext uri="{BB962C8B-B14F-4D97-AF65-F5344CB8AC3E}">
        <p14:creationId xmlns:p14="http://schemas.microsoft.com/office/powerpoint/2010/main" val="1401276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9F7E10-E7A3-4437-8666-A3D53D856E9E}" type="datetimeFigureOut">
              <a:rPr lang="en-US" smtClean="0"/>
              <a:t>7/2/2020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ED53DF-1B0E-4AEB-AED3-D7CBB77F96FC}" type="slidenum">
              <a:rPr lang="en-US" smtClean="0"/>
              <a:t>‹Nr.›</a:t>
            </a:fld>
            <a:endParaRPr lang="en-US"/>
          </a:p>
        </p:txBody>
      </p:sp>
    </p:spTree>
    <p:extLst>
      <p:ext uri="{BB962C8B-B14F-4D97-AF65-F5344CB8AC3E}">
        <p14:creationId xmlns:p14="http://schemas.microsoft.com/office/powerpoint/2010/main" val="2916109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9F7E10-E7A3-4437-8666-A3D53D856E9E}" type="datetimeFigureOut">
              <a:rPr lang="en-US" smtClean="0"/>
              <a:t>7/2/2020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ED53DF-1B0E-4AEB-AED3-D7CBB77F96FC}" type="slidenum">
              <a:rPr lang="en-US" smtClean="0"/>
              <a:t>‹Nr.›</a:t>
            </a:fld>
            <a:endParaRPr lang="en-US"/>
          </a:p>
        </p:txBody>
      </p:sp>
    </p:spTree>
    <p:extLst>
      <p:ext uri="{BB962C8B-B14F-4D97-AF65-F5344CB8AC3E}">
        <p14:creationId xmlns:p14="http://schemas.microsoft.com/office/powerpoint/2010/main" val="2066710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9F7E10-E7A3-4437-8666-A3D53D856E9E}" type="datetimeFigureOut">
              <a:rPr lang="en-US" smtClean="0"/>
              <a:t>7/2/2020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ED53DF-1B0E-4AEB-AED3-D7CBB77F96FC}" type="slidenum">
              <a:rPr lang="en-US" smtClean="0"/>
              <a:t>‹Nr.›</a:t>
            </a:fld>
            <a:endParaRPr lang="en-US"/>
          </a:p>
        </p:txBody>
      </p:sp>
    </p:spTree>
    <p:extLst>
      <p:ext uri="{BB962C8B-B14F-4D97-AF65-F5344CB8AC3E}">
        <p14:creationId xmlns:p14="http://schemas.microsoft.com/office/powerpoint/2010/main" val="3157954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9F7E10-E7A3-4437-8666-A3D53D856E9E}" type="datetimeFigureOut">
              <a:rPr lang="en-US" smtClean="0"/>
              <a:t>7/2/2020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ED53DF-1B0E-4AEB-AED3-D7CBB77F96FC}" type="slidenum">
              <a:rPr lang="en-US" smtClean="0"/>
              <a:t>‹Nr.›</a:t>
            </a:fld>
            <a:endParaRPr lang="en-US"/>
          </a:p>
        </p:txBody>
      </p:sp>
    </p:spTree>
    <p:extLst>
      <p:ext uri="{BB962C8B-B14F-4D97-AF65-F5344CB8AC3E}">
        <p14:creationId xmlns:p14="http://schemas.microsoft.com/office/powerpoint/2010/main" val="351900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9F7E10-E7A3-4437-8666-A3D53D856E9E}" type="datetimeFigureOut">
              <a:rPr lang="en-US" smtClean="0"/>
              <a:t>7/2/2020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ED53DF-1B0E-4AEB-AED3-D7CBB77F96FC}" type="slidenum">
              <a:rPr lang="en-US" smtClean="0"/>
              <a:t>‹Nr.›</a:t>
            </a:fld>
            <a:endParaRPr lang="en-US"/>
          </a:p>
        </p:txBody>
      </p:sp>
    </p:spTree>
    <p:extLst>
      <p:ext uri="{BB962C8B-B14F-4D97-AF65-F5344CB8AC3E}">
        <p14:creationId xmlns:p14="http://schemas.microsoft.com/office/powerpoint/2010/main" val="3928440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9F7E10-E7A3-4437-8666-A3D53D856E9E}" type="datetimeFigureOut">
              <a:rPr lang="en-US" smtClean="0"/>
              <a:t>7/2/2020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ED53DF-1B0E-4AEB-AED3-D7CBB77F96FC}" type="slidenum">
              <a:rPr lang="en-US" smtClean="0"/>
              <a:t>‹Nr.›</a:t>
            </a:fld>
            <a:endParaRPr lang="en-US"/>
          </a:p>
        </p:txBody>
      </p:sp>
    </p:spTree>
    <p:extLst>
      <p:ext uri="{BB962C8B-B14F-4D97-AF65-F5344CB8AC3E}">
        <p14:creationId xmlns:p14="http://schemas.microsoft.com/office/powerpoint/2010/main" val="1884240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9F7E10-E7A3-4437-8666-A3D53D856E9E}" type="datetimeFigureOut">
              <a:rPr lang="en-US" smtClean="0"/>
              <a:t>7/2/2020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ED53DF-1B0E-4AEB-AED3-D7CBB77F96FC}" type="slidenum">
              <a:rPr lang="en-US" smtClean="0"/>
              <a:t>‹Nr.›</a:t>
            </a:fld>
            <a:endParaRPr lang="en-US"/>
          </a:p>
        </p:txBody>
      </p:sp>
    </p:spTree>
    <p:extLst>
      <p:ext uri="{BB962C8B-B14F-4D97-AF65-F5344CB8AC3E}">
        <p14:creationId xmlns:p14="http://schemas.microsoft.com/office/powerpoint/2010/main" val="1517340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png"/><Relationship Id="rId3" Type="http://schemas.microsoft.com/office/2007/relationships/media" Target="../media/media2.m4a"/><Relationship Id="rId7" Type="http://schemas.openxmlformats.org/officeDocument/2006/relationships/slideLayout" Target="../slideLayouts/slideLayout1.xml"/><Relationship Id="rId12" Type="http://schemas.openxmlformats.org/officeDocument/2006/relationships/image" Target="../media/image5.tiff"/><Relationship Id="rId2" Type="http://schemas.openxmlformats.org/officeDocument/2006/relationships/audio" Target="../media/media1.m4a"/><Relationship Id="rId16" Type="http://schemas.openxmlformats.org/officeDocument/2006/relationships/image" Target="../media/image9.png"/><Relationship Id="rId1" Type="http://schemas.microsoft.com/office/2007/relationships/media" Target="../media/media1.m4a"/><Relationship Id="rId6" Type="http://schemas.openxmlformats.org/officeDocument/2006/relationships/audio" Target="../media/media3.m4a"/><Relationship Id="rId11" Type="http://schemas.openxmlformats.org/officeDocument/2006/relationships/image" Target="../media/image4.emf"/><Relationship Id="rId5" Type="http://schemas.microsoft.com/office/2007/relationships/media" Target="../media/media3.m4a"/><Relationship Id="rId15" Type="http://schemas.openxmlformats.org/officeDocument/2006/relationships/image" Target="../media/image8.png"/><Relationship Id="rId10" Type="http://schemas.openxmlformats.org/officeDocument/2006/relationships/image" Target="../media/image3.emf"/><Relationship Id="rId4" Type="http://schemas.openxmlformats.org/officeDocument/2006/relationships/audio" Target="../media/media2.m4a"/><Relationship Id="rId9" Type="http://schemas.openxmlformats.org/officeDocument/2006/relationships/image" Target="../media/image2.emf"/><Relationship Id="rId1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248004" y="9864"/>
            <a:ext cx="9695992" cy="756248"/>
          </a:xfrm>
          <a:prstGeom prst="rect">
            <a:avLst/>
          </a:prstGeom>
          <a:solidFill>
            <a:srgbClr val="E7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1"/>
          </a:p>
        </p:txBody>
      </p:sp>
      <p:sp>
        <p:nvSpPr>
          <p:cNvPr id="5" name="Text Box 3"/>
          <p:cNvSpPr txBox="1">
            <a:spLocks noChangeArrowheads="1"/>
          </p:cNvSpPr>
          <p:nvPr/>
        </p:nvSpPr>
        <p:spPr bwMode="auto">
          <a:xfrm>
            <a:off x="1310472" y="800564"/>
            <a:ext cx="2569872" cy="2623200"/>
          </a:xfrm>
          <a:prstGeom prst="rect">
            <a:avLst/>
          </a:prstGeom>
          <a:noFill/>
          <a:ln>
            <a:noFill/>
          </a:ln>
          <a:effectLst/>
          <a:extLst>
            <a:ext uri="{909E8E84-426E-40dd-AFC4-6F175D3DCCD1}">
              <a14:hiddenFill xmlns:a14="http://schemas.microsoft.com/office/drawing/2010/main" xmlns="">
                <a:solidFill>
                  <a:srgbClr val="F57B6B"/>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4762" tIns="4762" rIns="4762" bIns="4762" numCol="1" anchor="t" anchorCtr="0" compatLnSpc="1">
            <a:prstTxWarp prst="textNoShape">
              <a:avLst/>
            </a:prstTxWarp>
          </a:bodyPr>
          <a:lstStyle/>
          <a:p>
            <a:pPr algn="just" defTabSz="119042" eaLnBrk="0" fontAlgn="base" hangingPunct="0">
              <a:lnSpc>
                <a:spcPct val="150000"/>
              </a:lnSpc>
              <a:spcBef>
                <a:spcPct val="0"/>
              </a:spcBef>
              <a:spcAft>
                <a:spcPct val="0"/>
              </a:spcAft>
            </a:pPr>
            <a:r>
              <a:rPr lang="en-US" altLang="en-US" sz="906" b="1" dirty="0">
                <a:solidFill>
                  <a:srgbClr val="E72240"/>
                </a:solidFill>
                <a:latin typeface="Arial" panose="020B0604020202020204" pitchFamily="34" charset="0"/>
              </a:rPr>
              <a:t>Background </a:t>
            </a:r>
          </a:p>
          <a:p>
            <a:pPr marL="129445" indent="-129445" algn="just" defTabSz="119042" eaLnBrk="0" fontAlgn="base" hangingPunct="0">
              <a:lnSpc>
                <a:spcPct val="150000"/>
              </a:lnSpc>
              <a:spcBef>
                <a:spcPct val="0"/>
              </a:spcBef>
              <a:spcAft>
                <a:spcPct val="0"/>
              </a:spcAft>
              <a:buFont typeface="Arial" panose="020B0604020202020204" pitchFamily="34" charset="0"/>
              <a:buChar char="•"/>
            </a:pPr>
            <a:r>
              <a:rPr lang="en-US" altLang="en-US" sz="815" dirty="0">
                <a:solidFill>
                  <a:srgbClr val="000000"/>
                </a:solidFill>
                <a:latin typeface="Arial" panose="020B0604020202020204" pitchFamily="34" charset="0"/>
              </a:rPr>
              <a:t>In April 2018, Mozambique has approved for implementation of DSD Guidelines. </a:t>
            </a:r>
          </a:p>
          <a:p>
            <a:pPr marL="129445" indent="-129445" algn="just" defTabSz="119042" eaLnBrk="0" fontAlgn="base" hangingPunct="0">
              <a:lnSpc>
                <a:spcPct val="150000"/>
              </a:lnSpc>
              <a:spcBef>
                <a:spcPct val="0"/>
              </a:spcBef>
              <a:spcAft>
                <a:spcPct val="0"/>
              </a:spcAft>
              <a:buFont typeface="Arial" panose="020B0604020202020204" pitchFamily="34" charset="0"/>
              <a:buChar char="•"/>
            </a:pPr>
            <a:r>
              <a:rPr lang="en-US" altLang="en-US" sz="815" dirty="0">
                <a:solidFill>
                  <a:srgbClr val="000000"/>
                </a:solidFill>
                <a:latin typeface="Arial" panose="020B0604020202020204" pitchFamily="34" charset="0"/>
              </a:rPr>
              <a:t>The national DSD guides the implementation of </a:t>
            </a:r>
            <a:r>
              <a:rPr lang="en-US" altLang="en-US" sz="815" b="1" u="sng" dirty="0">
                <a:solidFill>
                  <a:srgbClr val="000000"/>
                </a:solidFill>
                <a:latin typeface="Arial" panose="020B0604020202020204" pitchFamily="34" charset="0"/>
              </a:rPr>
              <a:t>Three Screening Risk Behavior and Symptoms Suggestive of HIV Algorithms</a:t>
            </a:r>
            <a:r>
              <a:rPr lang="en-US" altLang="en-US" sz="815" dirty="0">
                <a:solidFill>
                  <a:srgbClr val="000000"/>
                </a:solidFill>
                <a:latin typeface="Arial" panose="020B0604020202020204" pitchFamily="34" charset="0"/>
              </a:rPr>
              <a:t>, to ensure HIV testing for adults, adolescents and children which are really suggestive of being infected with HIV. </a:t>
            </a:r>
          </a:p>
          <a:p>
            <a:pPr marL="129445" indent="-129445" algn="just" defTabSz="119042" eaLnBrk="0" fontAlgn="base" hangingPunct="0">
              <a:lnSpc>
                <a:spcPct val="150000"/>
              </a:lnSpc>
              <a:spcBef>
                <a:spcPct val="0"/>
              </a:spcBef>
              <a:spcAft>
                <a:spcPct val="0"/>
              </a:spcAft>
              <a:buFont typeface="Arial" panose="020B0604020202020204" pitchFamily="34" charset="0"/>
              <a:buChar char="•"/>
            </a:pPr>
            <a:r>
              <a:rPr lang="en-US" altLang="en-US" sz="815" dirty="0">
                <a:solidFill>
                  <a:srgbClr val="000000"/>
                </a:solidFill>
                <a:latin typeface="Arial" panose="020B0604020202020204" pitchFamily="34" charset="0"/>
              </a:rPr>
              <a:t>This approach avoids massive HIV testing by ensuring that testing providers implement focused HTS.</a:t>
            </a:r>
          </a:p>
        </p:txBody>
      </p:sp>
      <p:sp>
        <p:nvSpPr>
          <p:cNvPr id="6" name="Text Box 4"/>
          <p:cNvSpPr txBox="1">
            <a:spLocks noChangeArrowheads="1"/>
          </p:cNvSpPr>
          <p:nvPr/>
        </p:nvSpPr>
        <p:spPr bwMode="auto">
          <a:xfrm>
            <a:off x="4038607" y="827504"/>
            <a:ext cx="2150967" cy="2334706"/>
          </a:xfrm>
          <a:prstGeom prst="rect">
            <a:avLst/>
          </a:prstGeom>
          <a:noFill/>
          <a:ln>
            <a:noFill/>
          </a:ln>
          <a:effectLst/>
          <a:extLst>
            <a:ext uri="{909E8E84-426E-40dd-AFC4-6F175D3DCCD1}">
              <a14:hiddenFill xmlns:a14="http://schemas.microsoft.com/office/drawing/2010/main" xmlns="">
                <a:solidFill>
                  <a:srgbClr val="F57B6B"/>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4762" tIns="4762" rIns="4762" bIns="4762" numCol="1" anchor="t" anchorCtr="0" compatLnSpc="1">
            <a:prstTxWarp prst="textNoShape">
              <a:avLst/>
            </a:prstTxWarp>
          </a:bodyPr>
          <a:lstStyle/>
          <a:p>
            <a:pPr algn="just" defTabSz="119042" eaLnBrk="0" fontAlgn="base" hangingPunct="0">
              <a:lnSpc>
                <a:spcPct val="150000"/>
              </a:lnSpc>
              <a:spcBef>
                <a:spcPct val="0"/>
              </a:spcBef>
              <a:spcAft>
                <a:spcPct val="0"/>
              </a:spcAft>
            </a:pPr>
            <a:r>
              <a:rPr lang="en-US" altLang="en-US" sz="906" b="1" dirty="0">
                <a:solidFill>
                  <a:srgbClr val="E72240"/>
                </a:solidFill>
                <a:latin typeface="Arial" panose="020B0604020202020204" pitchFamily="34" charset="0"/>
              </a:rPr>
              <a:t>Methods </a:t>
            </a:r>
          </a:p>
          <a:p>
            <a:pPr algn="just" defTabSz="119042" eaLnBrk="0" fontAlgn="base" hangingPunct="0">
              <a:lnSpc>
                <a:spcPct val="150000"/>
              </a:lnSpc>
              <a:spcBef>
                <a:spcPct val="0"/>
              </a:spcBef>
              <a:spcAft>
                <a:spcPct val="0"/>
              </a:spcAft>
            </a:pPr>
            <a:r>
              <a:rPr lang="en-US" altLang="en-US" sz="815" dirty="0">
                <a:solidFill>
                  <a:srgbClr val="000000"/>
                </a:solidFill>
                <a:latin typeface="Arial" panose="020B0604020202020204" pitchFamily="34" charset="0"/>
              </a:rPr>
              <a:t>In March 2019, Mozambique started to implement the Screening Risk Behavior and Symptoms Suggestive of HIV Algorithms in specific HF services such as:</a:t>
            </a:r>
          </a:p>
          <a:p>
            <a:pPr marL="129445" indent="-129445" algn="just" defTabSz="119042" eaLnBrk="0" fontAlgn="base" hangingPunct="0">
              <a:lnSpc>
                <a:spcPct val="150000"/>
              </a:lnSpc>
              <a:spcBef>
                <a:spcPct val="0"/>
              </a:spcBef>
              <a:spcAft>
                <a:spcPct val="0"/>
              </a:spcAft>
              <a:buFont typeface="Arial" panose="020B0604020202020204" pitchFamily="34" charset="0"/>
              <a:buChar char="•"/>
            </a:pPr>
            <a:r>
              <a:rPr lang="en-US" altLang="en-US" sz="815" dirty="0">
                <a:solidFill>
                  <a:srgbClr val="000000"/>
                </a:solidFill>
                <a:latin typeface="Arial" panose="020B0604020202020204" pitchFamily="34" charset="0"/>
              </a:rPr>
              <a:t> Emergency consultations, Outpatient and External consultations, to ensure HIV testing eligibility and focused identification of people living of HIV, for adults, adolescents and children at all public HTS facilities in Mozambique (N = 1,634).</a:t>
            </a:r>
          </a:p>
        </p:txBody>
      </p:sp>
      <p:sp>
        <p:nvSpPr>
          <p:cNvPr id="7" name="Text Box 5"/>
          <p:cNvSpPr txBox="1">
            <a:spLocks noChangeArrowheads="1"/>
          </p:cNvSpPr>
          <p:nvPr/>
        </p:nvSpPr>
        <p:spPr bwMode="auto">
          <a:xfrm>
            <a:off x="3405666" y="67404"/>
            <a:ext cx="5322232" cy="389640"/>
          </a:xfrm>
          <a:prstGeom prst="rect">
            <a:avLst/>
          </a:prstGeom>
          <a:noFill/>
          <a:ln>
            <a:noFill/>
          </a:ln>
          <a:effectLst/>
          <a:extLst>
            <a:ext uri="{909E8E84-426E-40dd-AFC4-6F175D3DCCD1}">
              <a14:hiddenFill xmlns:a14="http://schemas.microsoft.com/office/drawing/2010/main" xmlns="">
                <a:solidFill>
                  <a:srgbClr val="F57B6B"/>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4762" tIns="4762" rIns="4762" bIns="4762" numCol="1" anchor="t" anchorCtr="0" compatLnSpc="1">
            <a:prstTxWarp prst="textNoShape">
              <a:avLst/>
            </a:prstTxWarp>
          </a:bodyPr>
          <a:lstStyle/>
          <a:p>
            <a:pPr algn="ctr" defTabSz="119042" eaLnBrk="0" fontAlgn="base" hangingPunct="0">
              <a:spcBef>
                <a:spcPct val="0"/>
              </a:spcBef>
              <a:spcAft>
                <a:spcPct val="0"/>
              </a:spcAft>
            </a:pPr>
            <a:r>
              <a:rPr lang="en-US" altLang="en-US" sz="937" b="1" dirty="0">
                <a:solidFill>
                  <a:schemeClr val="bg1"/>
                </a:solidFill>
                <a:latin typeface="Arial" panose="020B0604020202020204" pitchFamily="34" charset="0"/>
              </a:rPr>
              <a:t>Integration of Screening Risk Behavior and Symptoms Suggestive of HIV Infection into National  HIV Testing Services in Mozambique, 2019 </a:t>
            </a:r>
          </a:p>
        </p:txBody>
      </p:sp>
      <p:sp>
        <p:nvSpPr>
          <p:cNvPr id="9" name="Text Box 7"/>
          <p:cNvSpPr txBox="1">
            <a:spLocks noChangeArrowheads="1"/>
          </p:cNvSpPr>
          <p:nvPr/>
        </p:nvSpPr>
        <p:spPr bwMode="auto">
          <a:xfrm>
            <a:off x="4038606" y="378124"/>
            <a:ext cx="3981204" cy="304327"/>
          </a:xfrm>
          <a:prstGeom prst="rect">
            <a:avLst/>
          </a:prstGeom>
          <a:noFill/>
          <a:ln>
            <a:noFill/>
          </a:ln>
          <a:effectLst/>
          <a:extLst>
            <a:ext uri="{909E8E84-426E-40dd-AFC4-6F175D3DCCD1}">
              <a14:hiddenFill xmlns:a14="http://schemas.microsoft.com/office/drawing/2010/main" xmlns="">
                <a:solidFill>
                  <a:srgbClr val="F57B6B"/>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4762" tIns="4762" rIns="4762" bIns="4762" numCol="1" anchor="t" anchorCtr="0" compatLnSpc="1">
            <a:prstTxWarp prst="textNoShape">
              <a:avLst/>
            </a:prstTxWarp>
          </a:bodyPr>
          <a:lstStyle/>
          <a:p>
            <a:pPr algn="ctr" defTabSz="119042" eaLnBrk="0" fontAlgn="base" hangingPunct="0">
              <a:lnSpc>
                <a:spcPct val="150000"/>
              </a:lnSpc>
              <a:spcBef>
                <a:spcPct val="0"/>
              </a:spcBef>
              <a:spcAft>
                <a:spcPct val="0"/>
              </a:spcAft>
            </a:pPr>
            <a:r>
              <a:rPr lang="pt-BR" sz="815" b="1" dirty="0">
                <a:solidFill>
                  <a:schemeClr val="bg1"/>
                </a:solidFill>
              </a:rPr>
              <a:t>Amane G </a:t>
            </a:r>
            <a:r>
              <a:rPr lang="en-US" sz="906" b="1" baseline="30000" dirty="0">
                <a:solidFill>
                  <a:prstClr val="white"/>
                </a:solidFill>
                <a:ea typeface="Calibri" panose="020F0502020204030204" pitchFamily="34" charset="0"/>
                <a:cs typeface="Times New Roman" panose="02020603050405020304" pitchFamily="18" charset="0"/>
              </a:rPr>
              <a:t>1</a:t>
            </a:r>
            <a:r>
              <a:rPr lang="pt-BR" sz="815" b="1" dirty="0">
                <a:solidFill>
                  <a:schemeClr val="bg1"/>
                </a:solidFill>
              </a:rPr>
              <a:t>, Couto A</a:t>
            </a:r>
            <a:r>
              <a:rPr lang="en-US" sz="815" b="1" baseline="30000" dirty="0">
                <a:solidFill>
                  <a:schemeClr val="bg1"/>
                </a:solidFill>
                <a:ea typeface="Calibri" panose="020F0502020204030204" pitchFamily="34" charset="0"/>
                <a:cs typeface="Times New Roman" panose="02020603050405020304" pitchFamily="18" charset="0"/>
              </a:rPr>
              <a:t> 1</a:t>
            </a:r>
            <a:r>
              <a:rPr lang="pt-BR" sz="815" b="1" dirty="0">
                <a:solidFill>
                  <a:schemeClr val="bg1"/>
                </a:solidFill>
              </a:rPr>
              <a:t>, Chicuecue N</a:t>
            </a:r>
            <a:r>
              <a:rPr lang="en-US" sz="906" b="1" baseline="30000" dirty="0">
                <a:solidFill>
                  <a:prstClr val="white"/>
                </a:solidFill>
                <a:ea typeface="Calibri" panose="020F0502020204030204" pitchFamily="34" charset="0"/>
                <a:cs typeface="Times New Roman" panose="02020603050405020304" pitchFamily="18" charset="0"/>
              </a:rPr>
              <a:t> 1</a:t>
            </a:r>
            <a:r>
              <a:rPr lang="pt-BR" sz="815" b="1" dirty="0">
                <a:solidFill>
                  <a:schemeClr val="bg1"/>
                </a:solidFill>
              </a:rPr>
              <a:t>, Sathane I </a:t>
            </a:r>
            <a:r>
              <a:rPr lang="en-US" sz="906" b="1" baseline="30000" dirty="0">
                <a:solidFill>
                  <a:prstClr val="white"/>
                </a:solidFill>
                <a:ea typeface="Calibri" panose="020F0502020204030204" pitchFamily="34" charset="0"/>
                <a:cs typeface="Times New Roman" panose="02020603050405020304" pitchFamily="18" charset="0"/>
              </a:rPr>
              <a:t>1</a:t>
            </a:r>
            <a:r>
              <a:rPr lang="pt-BR" sz="815" b="1" dirty="0">
                <a:solidFill>
                  <a:schemeClr val="bg1"/>
                </a:solidFill>
              </a:rPr>
              <a:t>, Seleme J </a:t>
            </a:r>
            <a:r>
              <a:rPr lang="en-US" sz="815" b="1" baseline="30000" dirty="0">
                <a:solidFill>
                  <a:prstClr val="white"/>
                </a:solidFill>
                <a:ea typeface="Calibri" panose="020F0502020204030204" pitchFamily="34" charset="0"/>
                <a:cs typeface="Times New Roman" panose="02020603050405020304" pitchFamily="18" charset="0"/>
              </a:rPr>
              <a:t>1</a:t>
            </a:r>
            <a:r>
              <a:rPr lang="pt-BR" sz="815" b="1" dirty="0">
                <a:solidFill>
                  <a:schemeClr val="bg1"/>
                </a:solidFill>
              </a:rPr>
              <a:t>, Khan S </a:t>
            </a:r>
            <a:r>
              <a:rPr lang="en-US" sz="906" b="1" baseline="30000" dirty="0">
                <a:solidFill>
                  <a:prstClr val="white"/>
                </a:solidFill>
                <a:ea typeface="Calibri" panose="020F0502020204030204" pitchFamily="34" charset="0"/>
                <a:cs typeface="Times New Roman" panose="02020603050405020304" pitchFamily="18" charset="0"/>
              </a:rPr>
              <a:t>1 </a:t>
            </a:r>
            <a:endParaRPr lang="pt-BR" sz="815" b="1" dirty="0">
              <a:solidFill>
                <a:schemeClr val="bg1"/>
              </a:solidFill>
            </a:endParaRPr>
          </a:p>
          <a:p>
            <a:pPr algn="ctr">
              <a:lnSpc>
                <a:spcPct val="107000"/>
              </a:lnSpc>
              <a:tabLst>
                <a:tab pos="673113" algn="ctr"/>
              </a:tabLst>
            </a:pPr>
            <a:r>
              <a:rPr lang="en-US" sz="906" b="1" baseline="30000" dirty="0">
                <a:solidFill>
                  <a:schemeClr val="bg1"/>
                </a:solidFill>
                <a:ea typeface="Calibri" panose="020F0502020204030204" pitchFamily="34" charset="0"/>
                <a:cs typeface="Times New Roman" panose="02020603050405020304" pitchFamily="18" charset="0"/>
              </a:rPr>
              <a:t>1 </a:t>
            </a:r>
            <a:r>
              <a:rPr lang="en-US" sz="906" b="1" dirty="0">
                <a:solidFill>
                  <a:schemeClr val="bg1"/>
                </a:solidFill>
                <a:ea typeface="Calibri" panose="020F0502020204030204" pitchFamily="34" charset="0"/>
                <a:cs typeface="Times New Roman" panose="02020603050405020304" pitchFamily="18" charset="0"/>
              </a:rPr>
              <a:t>National Program to Control STIs HIV/AIDS, MOH, Mozambique </a:t>
            </a:r>
            <a:endParaRPr lang="en-US" sz="815" b="1" dirty="0">
              <a:solidFill>
                <a:schemeClr val="bg1"/>
              </a:solidFill>
              <a:ea typeface="Calibri" panose="020F0502020204030204" pitchFamily="34" charset="0"/>
              <a:cs typeface="Times New Roman" panose="02020603050405020304" pitchFamily="18" charset="0"/>
            </a:endParaRPr>
          </a:p>
        </p:txBody>
      </p:sp>
      <p:cxnSp>
        <p:nvCxnSpPr>
          <p:cNvPr id="1035" name="AutoShape 11"/>
          <p:cNvCxnSpPr>
            <a:cxnSpLocks noChangeShapeType="1"/>
          </p:cNvCxnSpPr>
          <p:nvPr/>
        </p:nvCxnSpPr>
        <p:spPr bwMode="auto">
          <a:xfrm>
            <a:off x="3952875" y="6538240"/>
            <a:ext cx="4286250" cy="0"/>
          </a:xfrm>
          <a:prstGeom prst="straightConnector1">
            <a:avLst/>
          </a:prstGeom>
          <a:noFill/>
          <a:ln w="76200">
            <a:solidFill>
              <a:srgbClr val="EF402A"/>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68686"/>
                  </a:outerShdw>
                </a:effectLst>
              </a14:hiddenEffects>
            </a:ext>
          </a:extLst>
        </p:spPr>
      </p:cxnSp>
      <p:sp>
        <p:nvSpPr>
          <p:cNvPr id="2" name="Rectangle 1"/>
          <p:cNvSpPr/>
          <p:nvPr/>
        </p:nvSpPr>
        <p:spPr>
          <a:xfrm>
            <a:off x="1248004" y="6538240"/>
            <a:ext cx="9695992" cy="319760"/>
          </a:xfrm>
          <a:prstGeom prst="rect">
            <a:avLst/>
          </a:prstGeom>
          <a:solidFill>
            <a:srgbClr val="E7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1"/>
          </a:p>
        </p:txBody>
      </p:sp>
      <p:sp>
        <p:nvSpPr>
          <p:cNvPr id="14" name="TextBox 13"/>
          <p:cNvSpPr txBox="1"/>
          <p:nvPr/>
        </p:nvSpPr>
        <p:spPr>
          <a:xfrm>
            <a:off x="1310472" y="6609497"/>
            <a:ext cx="1891122" cy="257250"/>
          </a:xfrm>
          <a:prstGeom prst="rect">
            <a:avLst/>
          </a:prstGeom>
          <a:noFill/>
        </p:spPr>
        <p:txBody>
          <a:bodyPr wrap="square" rtlCol="0">
            <a:spAutoFit/>
          </a:bodyPr>
          <a:lstStyle/>
          <a:p>
            <a:r>
              <a:rPr lang="en-GB" sz="536" b="1" dirty="0">
                <a:solidFill>
                  <a:schemeClr val="bg1"/>
                </a:solidFill>
                <a:latin typeface="Century Gothic" panose="020B0502020202020204" pitchFamily="34" charset="0"/>
              </a:rPr>
              <a:t>PRESENTED AT THE 23</a:t>
            </a:r>
            <a:r>
              <a:rPr lang="en-GB" sz="536" b="1" baseline="30000" dirty="0">
                <a:solidFill>
                  <a:schemeClr val="bg1"/>
                </a:solidFill>
                <a:latin typeface="Century Gothic" panose="020B0502020202020204" pitchFamily="34" charset="0"/>
              </a:rPr>
              <a:t>RD</a:t>
            </a:r>
            <a:r>
              <a:rPr lang="en-GB" sz="536" b="1" dirty="0">
                <a:solidFill>
                  <a:schemeClr val="bg1"/>
                </a:solidFill>
                <a:latin typeface="Century Gothic" panose="020B0502020202020204" pitchFamily="34" charset="0"/>
              </a:rPr>
              <a:t> INTERNATIONAL AIDS CONFERENCE (AIDS 2020) </a:t>
            </a:r>
            <a:r>
              <a:rPr lang="es-ES" sz="536" b="1" dirty="0">
                <a:solidFill>
                  <a:schemeClr val="bg1"/>
                </a:solidFill>
                <a:latin typeface="Century Gothic" panose="020B0502020202020204" pitchFamily="34" charset="0"/>
              </a:rPr>
              <a:t>| 6-10 JULY 2020</a:t>
            </a:r>
            <a:endParaRPr lang="en-GB" sz="536" b="1" dirty="0">
              <a:solidFill>
                <a:schemeClr val="bg1"/>
              </a:solidFill>
              <a:latin typeface="Century Gothic" panose="020B0502020202020204" pitchFamily="34" charset="0"/>
            </a:endParaRP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27697" y="6594342"/>
            <a:ext cx="1230026" cy="207556"/>
          </a:xfrm>
          <a:prstGeom prst="rect">
            <a:avLst/>
          </a:prstGeom>
        </p:spPr>
      </p:pic>
      <p:sp>
        <p:nvSpPr>
          <p:cNvPr id="11" name="Text Box 3"/>
          <p:cNvSpPr txBox="1">
            <a:spLocks noChangeArrowheads="1"/>
          </p:cNvSpPr>
          <p:nvPr/>
        </p:nvSpPr>
        <p:spPr bwMode="auto">
          <a:xfrm>
            <a:off x="6327662" y="827505"/>
            <a:ext cx="1992409" cy="1824421"/>
          </a:xfrm>
          <a:prstGeom prst="rect">
            <a:avLst/>
          </a:prstGeom>
          <a:noFill/>
          <a:ln>
            <a:noFill/>
          </a:ln>
          <a:effectLst/>
          <a:extLst>
            <a:ext uri="{909E8E84-426E-40dd-AFC4-6F175D3DCCD1}">
              <a14:hiddenFill xmlns:a14="http://schemas.microsoft.com/office/drawing/2010/main" xmlns="">
                <a:solidFill>
                  <a:srgbClr val="F57B6B"/>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4762" tIns="4762" rIns="4762" bIns="4762" numCol="1" anchor="t" anchorCtr="0" compatLnSpc="1">
            <a:prstTxWarp prst="textNoShape">
              <a:avLst/>
            </a:prstTxWarp>
          </a:bodyPr>
          <a:lstStyle/>
          <a:p>
            <a:pPr algn="just" defTabSz="119042" eaLnBrk="0" fontAlgn="base" hangingPunct="0">
              <a:lnSpc>
                <a:spcPct val="150000"/>
              </a:lnSpc>
              <a:spcBef>
                <a:spcPct val="0"/>
              </a:spcBef>
              <a:spcAft>
                <a:spcPct val="0"/>
              </a:spcAft>
            </a:pPr>
            <a:r>
              <a:rPr lang="en-US" altLang="en-US" sz="906" b="1" dirty="0">
                <a:solidFill>
                  <a:srgbClr val="E72240"/>
                </a:solidFill>
                <a:latin typeface="Arial" panose="020B0604020202020204" pitchFamily="34" charset="0"/>
              </a:rPr>
              <a:t>Results </a:t>
            </a:r>
          </a:p>
          <a:p>
            <a:pPr algn="just" defTabSz="119042" eaLnBrk="0" fontAlgn="base" hangingPunct="0">
              <a:lnSpc>
                <a:spcPct val="150000"/>
              </a:lnSpc>
              <a:spcBef>
                <a:spcPct val="0"/>
              </a:spcBef>
              <a:spcAft>
                <a:spcPct val="0"/>
              </a:spcAft>
            </a:pPr>
            <a:r>
              <a:rPr lang="en-US" altLang="en-US" sz="815" dirty="0">
                <a:solidFill>
                  <a:srgbClr val="000000"/>
                </a:solidFill>
                <a:latin typeface="Arial" panose="020B0604020202020204" pitchFamily="34" charset="0"/>
              </a:rPr>
              <a:t>From April to December 2019, of 2,709,331 persons receiving HIV counseling and testing during this time:</a:t>
            </a:r>
          </a:p>
          <a:p>
            <a:pPr marL="129445" indent="-129445" algn="just" defTabSz="119042" eaLnBrk="0" fontAlgn="base" hangingPunct="0">
              <a:lnSpc>
                <a:spcPct val="150000"/>
              </a:lnSpc>
              <a:spcBef>
                <a:spcPct val="0"/>
              </a:spcBef>
              <a:spcAft>
                <a:spcPct val="0"/>
              </a:spcAft>
              <a:buFont typeface="Arial" panose="020B0604020202020204" pitchFamily="34" charset="0"/>
              <a:buChar char="•"/>
            </a:pPr>
            <a:r>
              <a:rPr lang="en-US" altLang="en-US" sz="815" dirty="0">
                <a:solidFill>
                  <a:srgbClr val="000000"/>
                </a:solidFill>
                <a:latin typeface="Arial" panose="020B0604020202020204" pitchFamily="34" charset="0"/>
              </a:rPr>
              <a:t> 126,001 were tested in Emergency consultations, </a:t>
            </a:r>
          </a:p>
          <a:p>
            <a:pPr marL="129445" indent="-129445" algn="just" defTabSz="119042" eaLnBrk="0" fontAlgn="base" hangingPunct="0">
              <a:lnSpc>
                <a:spcPct val="150000"/>
              </a:lnSpc>
              <a:spcBef>
                <a:spcPct val="0"/>
              </a:spcBef>
              <a:spcAft>
                <a:spcPct val="0"/>
              </a:spcAft>
              <a:buFont typeface="Arial" panose="020B0604020202020204" pitchFamily="34" charset="0"/>
              <a:buChar char="•"/>
            </a:pPr>
            <a:r>
              <a:rPr lang="en-US" altLang="en-US" sz="815" dirty="0">
                <a:solidFill>
                  <a:srgbClr val="000000"/>
                </a:solidFill>
                <a:latin typeface="Arial" panose="020B0604020202020204" pitchFamily="34" charset="0"/>
              </a:rPr>
              <a:t>1,146989 were tested in Outpatient consultations and, </a:t>
            </a:r>
          </a:p>
          <a:p>
            <a:pPr marL="129445" indent="-129445" algn="just" defTabSz="119042" eaLnBrk="0" fontAlgn="base" hangingPunct="0">
              <a:lnSpc>
                <a:spcPct val="150000"/>
              </a:lnSpc>
              <a:spcBef>
                <a:spcPct val="0"/>
              </a:spcBef>
              <a:spcAft>
                <a:spcPct val="0"/>
              </a:spcAft>
              <a:buFont typeface="Arial" panose="020B0604020202020204" pitchFamily="34" charset="0"/>
              <a:buChar char="•"/>
            </a:pPr>
            <a:r>
              <a:rPr lang="en-US" altLang="en-US" sz="815" dirty="0">
                <a:solidFill>
                  <a:srgbClr val="000000"/>
                </a:solidFill>
                <a:latin typeface="Arial" panose="020B0604020202020204" pitchFamily="34" charset="0"/>
              </a:rPr>
              <a:t>146,229 were testes in External consultations. </a:t>
            </a:r>
          </a:p>
          <a:p>
            <a:pPr marL="129445" indent="-129445" algn="just" defTabSz="119042" eaLnBrk="0" fontAlgn="base" hangingPunct="0">
              <a:lnSpc>
                <a:spcPct val="150000"/>
              </a:lnSpc>
              <a:spcBef>
                <a:spcPct val="0"/>
              </a:spcBef>
              <a:spcAft>
                <a:spcPct val="0"/>
              </a:spcAft>
              <a:buFont typeface="Arial" panose="020B0604020202020204" pitchFamily="34" charset="0"/>
              <a:buChar char="•"/>
            </a:pPr>
            <a:r>
              <a:rPr lang="en-US" altLang="en-US" sz="815" dirty="0">
                <a:solidFill>
                  <a:srgbClr val="000000"/>
                </a:solidFill>
                <a:latin typeface="Arial" panose="020B0604020202020204" pitchFamily="34" charset="0"/>
              </a:rPr>
              <a:t>The proportion testing positive was highest in Emergency consultations (8%), Outpatient consultations with 6% and External consultations with 5% people tested positive</a:t>
            </a:r>
            <a:r>
              <a:rPr lang="en-US" altLang="en-US" sz="634" dirty="0">
                <a:solidFill>
                  <a:srgbClr val="000000"/>
                </a:solidFill>
                <a:latin typeface="Arial" panose="020B0604020202020204" pitchFamily="34" charset="0"/>
              </a:rPr>
              <a:t>. </a:t>
            </a:r>
          </a:p>
        </p:txBody>
      </p:sp>
      <p:sp>
        <p:nvSpPr>
          <p:cNvPr id="12" name="Text Box 4"/>
          <p:cNvSpPr txBox="1">
            <a:spLocks noChangeArrowheads="1"/>
          </p:cNvSpPr>
          <p:nvPr/>
        </p:nvSpPr>
        <p:spPr bwMode="auto">
          <a:xfrm>
            <a:off x="8458159" y="827505"/>
            <a:ext cx="2399564" cy="2122567"/>
          </a:xfrm>
          <a:prstGeom prst="rect">
            <a:avLst/>
          </a:prstGeom>
          <a:noFill/>
          <a:ln>
            <a:noFill/>
          </a:ln>
          <a:effectLst/>
          <a:extLst>
            <a:ext uri="{909E8E84-426E-40dd-AFC4-6F175D3DCCD1}">
              <a14:hiddenFill xmlns:a14="http://schemas.microsoft.com/office/drawing/2010/main" xmlns="">
                <a:solidFill>
                  <a:srgbClr val="F57B6B"/>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4762" tIns="4762" rIns="4762" bIns="4762" numCol="1" anchor="t" anchorCtr="0" compatLnSpc="1">
            <a:prstTxWarp prst="textNoShape">
              <a:avLst/>
            </a:prstTxWarp>
          </a:bodyPr>
          <a:lstStyle/>
          <a:p>
            <a:pPr algn="just" defTabSz="119042" eaLnBrk="0" fontAlgn="base" hangingPunct="0">
              <a:lnSpc>
                <a:spcPct val="150000"/>
              </a:lnSpc>
              <a:spcBef>
                <a:spcPct val="0"/>
              </a:spcBef>
              <a:spcAft>
                <a:spcPct val="0"/>
              </a:spcAft>
            </a:pPr>
            <a:r>
              <a:rPr lang="fr-FR" altLang="en-US" sz="997" b="1" dirty="0">
                <a:solidFill>
                  <a:srgbClr val="E72240"/>
                </a:solidFill>
                <a:latin typeface="Arial" panose="020B0604020202020204" pitchFamily="34" charset="0"/>
              </a:rPr>
              <a:t>Conclusions</a:t>
            </a:r>
            <a:r>
              <a:rPr lang="fr-FR" altLang="en-US" sz="815" b="1" dirty="0">
                <a:solidFill>
                  <a:srgbClr val="E72240"/>
                </a:solidFill>
                <a:latin typeface="Arial" panose="020B0604020202020204" pitchFamily="34" charset="0"/>
              </a:rPr>
              <a:t> </a:t>
            </a:r>
          </a:p>
          <a:p>
            <a:pPr marL="129445" indent="-129445" algn="just" defTabSz="119042" eaLnBrk="0" fontAlgn="base" hangingPunct="0">
              <a:lnSpc>
                <a:spcPct val="150000"/>
              </a:lnSpc>
              <a:spcBef>
                <a:spcPct val="0"/>
              </a:spcBef>
              <a:spcAft>
                <a:spcPct val="0"/>
              </a:spcAft>
              <a:buFont typeface="Arial" panose="020B0604020202020204" pitchFamily="34" charset="0"/>
              <a:buChar char="•"/>
            </a:pPr>
            <a:r>
              <a:rPr lang="en-US" altLang="en-US" sz="906" dirty="0">
                <a:solidFill>
                  <a:srgbClr val="000000"/>
                </a:solidFill>
                <a:latin typeface="Arial" panose="020B0604020202020204" pitchFamily="34" charset="0"/>
              </a:rPr>
              <a:t>Mozambique is one of the high HIV prevalence countries which implements Screening Risk Behavior and Symptoms Suggestive of HIV Algorithms, to ensure the eligibility for HTS of people who are truly at risk of being infected with HIV. </a:t>
            </a:r>
          </a:p>
          <a:p>
            <a:pPr marL="129445" indent="-129445" algn="just" defTabSz="119042" eaLnBrk="0" fontAlgn="base" hangingPunct="0">
              <a:lnSpc>
                <a:spcPct val="150000"/>
              </a:lnSpc>
              <a:spcBef>
                <a:spcPct val="0"/>
              </a:spcBef>
              <a:spcAft>
                <a:spcPct val="0"/>
              </a:spcAft>
              <a:buFont typeface="Arial" panose="020B0604020202020204" pitchFamily="34" charset="0"/>
              <a:buChar char="•"/>
            </a:pPr>
            <a:r>
              <a:rPr lang="en-US" altLang="en-US" sz="906" dirty="0">
                <a:solidFill>
                  <a:srgbClr val="000000"/>
                </a:solidFill>
                <a:latin typeface="Arial" panose="020B0604020202020204" pitchFamily="34" charset="0"/>
              </a:rPr>
              <a:t>Data confirms that the implementation of this approach in the HTS services allows the identification of people living with HIV.</a:t>
            </a:r>
          </a:p>
          <a:p>
            <a:pPr marL="129445" indent="-129445" algn="just" defTabSz="119042" eaLnBrk="0" fontAlgn="base" hangingPunct="0">
              <a:lnSpc>
                <a:spcPct val="150000"/>
              </a:lnSpc>
              <a:spcBef>
                <a:spcPct val="0"/>
              </a:spcBef>
              <a:spcAft>
                <a:spcPct val="0"/>
              </a:spcAft>
              <a:buFont typeface="Arial" panose="020B0604020202020204" pitchFamily="34" charset="0"/>
              <a:buChar char="•"/>
            </a:pPr>
            <a:r>
              <a:rPr lang="en-US" altLang="en-US" sz="906" dirty="0">
                <a:solidFill>
                  <a:srgbClr val="000000"/>
                </a:solidFill>
                <a:latin typeface="Arial" panose="020B0604020202020204" pitchFamily="34" charset="0"/>
              </a:rPr>
              <a:t>The use of screening algorithms also allows the HTS providers to not test for  HIV all clients, ensuring quality of testing, psychosocial support, linkages and retention.</a:t>
            </a:r>
          </a:p>
        </p:txBody>
      </p:sp>
      <p:pic>
        <p:nvPicPr>
          <p:cNvPr id="8" name="Picture 7" descr="Job Aid 0 - 9 anos_MP_revisto (1).pdf"/>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31333" y="3553359"/>
            <a:ext cx="1832600" cy="1893941"/>
          </a:xfrm>
          <a:prstGeom prst="rect">
            <a:avLst/>
          </a:prstGeom>
        </p:spPr>
      </p:pic>
      <p:pic>
        <p:nvPicPr>
          <p:cNvPr id="10" name="Picture 9" descr="Job Aid 10 - 19 anos_MP_revisto.pdf"/>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01595" y="3353813"/>
            <a:ext cx="2117258" cy="1433452"/>
          </a:xfrm>
          <a:prstGeom prst="rect">
            <a:avLst/>
          </a:prstGeom>
        </p:spPr>
      </p:pic>
      <p:pic>
        <p:nvPicPr>
          <p:cNvPr id="13" name="Picture 12" descr="Job Aid Adultos_MP_revisto.pdf"/>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435013" y="4809688"/>
            <a:ext cx="2203876" cy="1677178"/>
          </a:xfrm>
          <a:prstGeom prst="rect">
            <a:avLst/>
          </a:prstGeom>
        </p:spPr>
      </p:pic>
      <p:sp>
        <p:nvSpPr>
          <p:cNvPr id="4" name="Rectangle 3"/>
          <p:cNvSpPr/>
          <p:nvPr/>
        </p:nvSpPr>
        <p:spPr>
          <a:xfrm>
            <a:off x="1231333" y="2896875"/>
            <a:ext cx="4407556" cy="297774"/>
          </a:xfrm>
          <a:prstGeom prst="rect">
            <a:avLst/>
          </a:prstGeom>
        </p:spPr>
        <p:txBody>
          <a:bodyPr wrap="square">
            <a:spAutoFit/>
          </a:bodyPr>
          <a:lstStyle/>
          <a:p>
            <a:pPr algn="just" defTabSz="119042" eaLnBrk="0" fontAlgn="base" hangingPunct="0">
              <a:lnSpc>
                <a:spcPct val="150000"/>
              </a:lnSpc>
              <a:spcBef>
                <a:spcPct val="0"/>
              </a:spcBef>
              <a:spcAft>
                <a:spcPct val="0"/>
              </a:spcAft>
            </a:pPr>
            <a:r>
              <a:rPr lang="en-US" sz="997" b="1" dirty="0"/>
              <a:t>Image: Screening Risk Behavior and Symptoms Suggestive of HIV Algorithms</a:t>
            </a:r>
            <a:endParaRPr lang="en-US" altLang="en-US" sz="997" b="1" dirty="0">
              <a:solidFill>
                <a:srgbClr val="000000"/>
              </a:solidFill>
              <a:latin typeface="Arial" panose="020B0604020202020204" pitchFamily="34" charset="0"/>
            </a:endParaRPr>
          </a:p>
        </p:txBody>
      </p:sp>
      <p:pic>
        <p:nvPicPr>
          <p:cNvPr id="21" name="Picture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1591034" y="5615265"/>
            <a:ext cx="664999" cy="524950"/>
          </a:xfrm>
          <a:prstGeom prst="rect">
            <a:avLst/>
          </a:prstGeom>
        </p:spPr>
      </p:pic>
      <p:pic>
        <p:nvPicPr>
          <p:cNvPr id="20" name="Picture 19"/>
          <p:cNvPicPr>
            <a:picLocks noChangeAspect="1"/>
          </p:cNvPicPr>
          <p:nvPr/>
        </p:nvPicPr>
        <p:blipFill>
          <a:blip r:embed="rId13"/>
          <a:stretch>
            <a:fillRect/>
          </a:stretch>
        </p:blipFill>
        <p:spPr>
          <a:xfrm>
            <a:off x="2304708" y="5703734"/>
            <a:ext cx="581400" cy="348011"/>
          </a:xfrm>
          <a:prstGeom prst="rect">
            <a:avLst/>
          </a:prstGeom>
        </p:spPr>
      </p:pic>
      <p:pic>
        <p:nvPicPr>
          <p:cNvPr id="22" name="Picture 21"/>
          <p:cNvPicPr>
            <a:picLocks noChangeAspect="1"/>
          </p:cNvPicPr>
          <p:nvPr/>
        </p:nvPicPr>
        <p:blipFill>
          <a:blip r:embed="rId14"/>
          <a:stretch>
            <a:fillRect/>
          </a:stretch>
        </p:blipFill>
        <p:spPr>
          <a:xfrm>
            <a:off x="1231333" y="6178550"/>
            <a:ext cx="2049400" cy="452967"/>
          </a:xfrm>
          <a:prstGeom prst="rect">
            <a:avLst/>
          </a:prstGeom>
        </p:spPr>
      </p:pic>
      <p:pic>
        <p:nvPicPr>
          <p:cNvPr id="15" name="Picture 14"/>
          <p:cNvPicPr>
            <a:picLocks noChangeAspect="1"/>
          </p:cNvPicPr>
          <p:nvPr/>
        </p:nvPicPr>
        <p:blipFill>
          <a:blip r:embed="rId15"/>
          <a:stretch>
            <a:fillRect/>
          </a:stretch>
        </p:blipFill>
        <p:spPr>
          <a:xfrm>
            <a:off x="6327661" y="4045214"/>
            <a:ext cx="4530062" cy="2419229"/>
          </a:xfrm>
          <a:prstGeom prst="rect">
            <a:avLst/>
          </a:prstGeom>
        </p:spPr>
      </p:pic>
      <p:pic>
        <p:nvPicPr>
          <p:cNvPr id="19" name="guita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6049791" y="3382791"/>
            <a:ext cx="92059" cy="92059"/>
          </a:xfrm>
          <a:prstGeom prst="rect">
            <a:avLst/>
          </a:prstGeom>
        </p:spPr>
      </p:pic>
      <p:pic>
        <p:nvPicPr>
          <p:cNvPr id="24" name="Guita Amane">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6"/>
          <a:stretch>
            <a:fillRect/>
          </a:stretch>
        </p:blipFill>
        <p:spPr>
          <a:xfrm>
            <a:off x="6049791" y="3382791"/>
            <a:ext cx="92059" cy="92059"/>
          </a:xfrm>
          <a:prstGeom prst="rect">
            <a:avLst/>
          </a:prstGeom>
        </p:spPr>
      </p:pic>
      <p:pic>
        <p:nvPicPr>
          <p:cNvPr id="17" name="Guita Amane">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6"/>
          <a:stretch>
            <a:fillRect/>
          </a:stretch>
        </p:blipFill>
        <p:spPr>
          <a:xfrm>
            <a:off x="9075503" y="253844"/>
            <a:ext cx="406400" cy="406400"/>
          </a:xfrm>
          <a:prstGeom prst="rect">
            <a:avLst/>
          </a:prstGeom>
        </p:spPr>
      </p:pic>
    </p:spTree>
    <p:extLst>
      <p:ext uri="{BB962C8B-B14F-4D97-AF65-F5344CB8AC3E}">
        <p14:creationId xmlns:p14="http://schemas.microsoft.com/office/powerpoint/2010/main" val="3973286735"/>
      </p:ext>
    </p:extLst>
  </p:cSld>
  <p:clrMapOvr>
    <a:masterClrMapping/>
  </p:clrMapOvr>
  <mc:AlternateContent xmlns:mc="http://schemas.openxmlformats.org/markup-compatibility/2006" xmlns:p14="http://schemas.microsoft.com/office/powerpoint/2010/main">
    <mc:Choice Requires="p14">
      <p:transition spd="slow" p14:dur="2000" advTm="4642"/>
    </mc:Choice>
    <mc:Fallback xmlns="">
      <p:transition spd="slow" advTm="46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6503"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9"/>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5692" fill="hold"/>
                                        <p:tgtEl>
                                          <p:spTgt spid="19"/>
                                        </p:tgtEl>
                                      </p:cBhvr>
                                    </p:cmd>
                                  </p:childTnLst>
                                </p:cTn>
                              </p:par>
                            </p:childTnLst>
                          </p:cTn>
                        </p:par>
                      </p:childTnLst>
                    </p:cTn>
                  </p:par>
                </p:childTnLst>
              </p:cTn>
              <p:nextCondLst>
                <p:cond evt="onClick" delay="0">
                  <p:tgtEl>
                    <p:spTgt spid="19"/>
                  </p:tgtEl>
                </p:cond>
              </p:nextCondLst>
            </p:seq>
            <p:audio>
              <p:cMediaNode vol="80000">
                <p:cTn id="12" fill="hold" display="0">
                  <p:stCondLst>
                    <p:cond delay="indefinite"/>
                  </p:stCondLst>
                  <p:endCondLst>
                    <p:cond evt="onStopAudio" delay="0">
                      <p:tgtEl>
                        <p:sldTgt/>
                      </p:tgtEl>
                    </p:cond>
                  </p:endCondLst>
                </p:cTn>
                <p:tgtEl>
                  <p:spTgt spid="19"/>
                </p:tgtEl>
              </p:cMediaNode>
            </p:audio>
            <p:seq concurrent="1" nextAc="seek">
              <p:cTn id="13" restart="whenNotActive" fill="hold" evtFilter="cancelBubble" nodeType="interactiveSeq">
                <p:stCondLst>
                  <p:cond evt="onClick" delay="0">
                    <p:tgtEl>
                      <p:spTgt spid="24"/>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10172" fill="hold"/>
                                        <p:tgtEl>
                                          <p:spTgt spid="24"/>
                                        </p:tgtEl>
                                      </p:cBhvr>
                                    </p:cmd>
                                  </p:childTnLst>
                                </p:cTn>
                              </p:par>
                            </p:childTnLst>
                          </p:cTn>
                        </p:par>
                      </p:childTnLst>
                    </p:cTn>
                  </p:par>
                </p:childTnLst>
              </p:cTn>
              <p:nextCondLst>
                <p:cond evt="onClick" delay="0">
                  <p:tgtEl>
                    <p:spTgt spid="24"/>
                  </p:tgtEl>
                </p:cond>
              </p:nextCondLst>
            </p:seq>
            <p:audio>
              <p:cMediaNode vol="80000">
                <p:cTn id="18" fill="hold" display="0">
                  <p:stCondLst>
                    <p:cond delay="indefinite"/>
                  </p:stCondLst>
                  <p:endCondLst>
                    <p:cond evt="onStopAudio" delay="0">
                      <p:tgtEl>
                        <p:sldTgt/>
                      </p:tgtEl>
                    </p:cond>
                  </p:endCondLst>
                </p:cTn>
                <p:tgtEl>
                  <p:spTgt spid="24"/>
                </p:tgtEl>
              </p:cMediaNode>
            </p:audio>
            <p:audio>
              <p:cMediaNode vol="80000" showWhenStopped="0">
                <p:cTn id="19" fill="hold" display="0">
                  <p:stCondLst>
                    <p:cond delay="indefinite"/>
                  </p:stCondLst>
                  <p:endCondLst>
                    <p:cond evt="onStopAudio" delay="0">
                      <p:tgtEl>
                        <p:sldTgt/>
                      </p:tgtEl>
                    </p:cond>
                  </p:endCondLst>
                </p:cTn>
                <p:tgtEl>
                  <p:spTgt spid="1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377</Words>
  <Application>Microsoft Office PowerPoint</Application>
  <PresentationFormat>Breitbild</PresentationFormat>
  <Paragraphs>22</Paragraphs>
  <Slides>1</Slides>
  <Notes>0</Notes>
  <HiddenSlides>0</HiddenSlides>
  <MMClips>3</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vt:i4>
      </vt:variant>
    </vt:vector>
  </HeadingPairs>
  <TitlesOfParts>
    <vt:vector size="6" baseType="lpstr">
      <vt:lpstr>Arial</vt:lpstr>
      <vt:lpstr>Calibri</vt:lpstr>
      <vt:lpstr>Calibri Light</vt:lpstr>
      <vt:lpstr>Century Gothic</vt:lpstr>
      <vt:lpstr>Office Theme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Guita Amane</dc:creator>
  <cp:lastModifiedBy>Alexander Leb</cp:lastModifiedBy>
  <cp:revision>3</cp:revision>
  <dcterms:created xsi:type="dcterms:W3CDTF">2020-06-26T19:21:46Z</dcterms:created>
  <dcterms:modified xsi:type="dcterms:W3CDTF">2020-07-02T13:02:37Z</dcterms:modified>
</cp:coreProperties>
</file>